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05" r:id="rId3"/>
    <p:sldId id="324" r:id="rId4"/>
    <p:sldId id="327" r:id="rId5"/>
    <p:sldId id="325" r:id="rId6"/>
    <p:sldId id="328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02" r:id="rId15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00AC"/>
    <a:srgbClr val="CC9900"/>
    <a:srgbClr val="CCFFCC"/>
    <a:srgbClr val="210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2138" autoAdjust="0"/>
  </p:normalViewPr>
  <p:slideViewPr>
    <p:cSldViewPr>
      <p:cViewPr>
        <p:scale>
          <a:sx n="80" d="100"/>
          <a:sy n="80" d="100"/>
        </p:scale>
        <p:origin x="-322" y="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0" d="100"/>
          <a:sy n="120" d="100"/>
        </p:scale>
        <p:origin x="-1194" y="-7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SCAP-SERVER02\EDD_Home\010_EDD_Sections\ESWRS\Management\Meetings%20Ongoing\APEF\APEF%202013\Communication%20Strategy\APEF%20Statistics%20Book\Data%20and%20Graphs\Part%202%20-%20Access%20to%20electricity\Access%20to%20electricity%20%25%20of%20population%20for%202010-2009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ESCAP-SERVER02\EDD_Home\010_EDD_Sections\ESWRS\Management\Meetings%20Ongoing\APEF\APEF%202013\Communication%20Strategy\APEF%20Statistics%20Book\Data%20and%20Graphs\Part%202%20-%20Access%20to%20electricity\Access%20to%20electricity%20vs.%20Human%20Development%20Index\Access%20vs.%20HD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defRPr>
            </a:pPr>
            <a:r>
              <a:rPr lang="en-US" sz="140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Rural and Urban Electrification Rates, 2010</a:t>
            </a:r>
          </a:p>
        </c:rich>
      </c:tx>
      <c:layout>
        <c:manualLayout>
          <c:xMode val="edge"/>
          <c:yMode val="edge"/>
          <c:x val="0.23833442694663171"/>
          <c:y val="3.738474998317525E-4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'Rural vs Urban'!$E$7</c:f>
              <c:strCache>
                <c:ptCount val="1"/>
                <c:pt idx="0">
                  <c:v>Urban electrification rate %</c:v>
                </c:pt>
              </c:strCache>
            </c:strRef>
          </c:tx>
          <c:invertIfNegative val="0"/>
          <c:cat>
            <c:strRef>
              <c:f>'Rural vs Urban'!$D$8:$D$28</c:f>
              <c:strCache>
                <c:ptCount val="21"/>
                <c:pt idx="0">
                  <c:v>Singapore</c:v>
                </c:pt>
                <c:pt idx="1">
                  <c:v>China</c:v>
                </c:pt>
                <c:pt idx="2">
                  <c:v>Brunei Darussalam</c:v>
                </c:pt>
                <c:pt idx="3">
                  <c:v>Malaysia</c:v>
                </c:pt>
                <c:pt idx="4">
                  <c:v>Vietnam</c:v>
                </c:pt>
                <c:pt idx="5">
                  <c:v>Iran, IR</c:v>
                </c:pt>
                <c:pt idx="6">
                  <c:v>Thailand</c:v>
                </c:pt>
                <c:pt idx="7">
                  <c:v>Sri Lanka</c:v>
                </c:pt>
                <c:pt idx="8">
                  <c:v>Philippines</c:v>
                </c:pt>
                <c:pt idx="9">
                  <c:v>Nepal</c:v>
                </c:pt>
                <c:pt idx="10">
                  <c:v>Mongolia</c:v>
                </c:pt>
                <c:pt idx="11">
                  <c:v>India</c:v>
                </c:pt>
                <c:pt idx="12">
                  <c:v>Indonesia</c:v>
                </c:pt>
                <c:pt idx="13">
                  <c:v>Pakistan</c:v>
                </c:pt>
                <c:pt idx="14">
                  <c:v>Lao PDR</c:v>
                </c:pt>
                <c:pt idx="15">
                  <c:v>Bangladesh</c:v>
                </c:pt>
                <c:pt idx="16">
                  <c:v>Myanmar</c:v>
                </c:pt>
                <c:pt idx="17">
                  <c:v>Afghanistan</c:v>
                </c:pt>
                <c:pt idx="18">
                  <c:v>Timor-Leste</c:v>
                </c:pt>
                <c:pt idx="19">
                  <c:v>Cambodia</c:v>
                </c:pt>
                <c:pt idx="20">
                  <c:v>Korea, DPR</c:v>
                </c:pt>
              </c:strCache>
            </c:strRef>
          </c:cat>
          <c:val>
            <c:numRef>
              <c:f>'Rural vs Urban'!$E$8:$E$28</c:f>
              <c:numCache>
                <c:formatCode>_(* #,##0_);_(* \(#,##0\);_(* "-"??_);_(@_)</c:formatCode>
                <c:ptCount val="2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98</c:v>
                </c:pt>
                <c:pt idx="7">
                  <c:v>86</c:v>
                </c:pt>
                <c:pt idx="8">
                  <c:v>94</c:v>
                </c:pt>
                <c:pt idx="9">
                  <c:v>97</c:v>
                </c:pt>
                <c:pt idx="10">
                  <c:v>98</c:v>
                </c:pt>
                <c:pt idx="11">
                  <c:v>94</c:v>
                </c:pt>
                <c:pt idx="12">
                  <c:v>94</c:v>
                </c:pt>
                <c:pt idx="13">
                  <c:v>90</c:v>
                </c:pt>
                <c:pt idx="14">
                  <c:v>88</c:v>
                </c:pt>
                <c:pt idx="15">
                  <c:v>82</c:v>
                </c:pt>
                <c:pt idx="16">
                  <c:v>89</c:v>
                </c:pt>
                <c:pt idx="17">
                  <c:v>57</c:v>
                </c:pt>
                <c:pt idx="18">
                  <c:v>83</c:v>
                </c:pt>
                <c:pt idx="19">
                  <c:v>91</c:v>
                </c:pt>
                <c:pt idx="20">
                  <c:v>36</c:v>
                </c:pt>
              </c:numCache>
            </c:numRef>
          </c:val>
        </c:ser>
        <c:ser>
          <c:idx val="1"/>
          <c:order val="1"/>
          <c:tx>
            <c:strRef>
              <c:f>'Rural vs Urban'!$F$7</c:f>
              <c:strCache>
                <c:ptCount val="1"/>
                <c:pt idx="0">
                  <c:v>Rural electrification rate %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'Rural vs Urban'!$D$8:$D$28</c:f>
              <c:strCache>
                <c:ptCount val="21"/>
                <c:pt idx="0">
                  <c:v>Singapore</c:v>
                </c:pt>
                <c:pt idx="1">
                  <c:v>China</c:v>
                </c:pt>
                <c:pt idx="2">
                  <c:v>Brunei Darussalam</c:v>
                </c:pt>
                <c:pt idx="3">
                  <c:v>Malaysia</c:v>
                </c:pt>
                <c:pt idx="4">
                  <c:v>Vietnam</c:v>
                </c:pt>
                <c:pt idx="5">
                  <c:v>Iran, IR</c:v>
                </c:pt>
                <c:pt idx="6">
                  <c:v>Thailand</c:v>
                </c:pt>
                <c:pt idx="7">
                  <c:v>Sri Lanka</c:v>
                </c:pt>
                <c:pt idx="8">
                  <c:v>Philippines</c:v>
                </c:pt>
                <c:pt idx="9">
                  <c:v>Nepal</c:v>
                </c:pt>
                <c:pt idx="10">
                  <c:v>Mongolia</c:v>
                </c:pt>
                <c:pt idx="11">
                  <c:v>India</c:v>
                </c:pt>
                <c:pt idx="12">
                  <c:v>Indonesia</c:v>
                </c:pt>
                <c:pt idx="13">
                  <c:v>Pakistan</c:v>
                </c:pt>
                <c:pt idx="14">
                  <c:v>Lao PDR</c:v>
                </c:pt>
                <c:pt idx="15">
                  <c:v>Bangladesh</c:v>
                </c:pt>
                <c:pt idx="16">
                  <c:v>Myanmar</c:v>
                </c:pt>
                <c:pt idx="17">
                  <c:v>Afghanistan</c:v>
                </c:pt>
                <c:pt idx="18">
                  <c:v>Timor-Leste</c:v>
                </c:pt>
                <c:pt idx="19">
                  <c:v>Cambodia</c:v>
                </c:pt>
                <c:pt idx="20">
                  <c:v>Korea, DPR</c:v>
                </c:pt>
              </c:strCache>
            </c:strRef>
          </c:cat>
          <c:val>
            <c:numRef>
              <c:f>'Rural vs Urban'!$F$8:$F$28</c:f>
              <c:numCache>
                <c:formatCode>_(* #,##0_);_(* \(#,##0\);_(* "-"??_);_(@_)</c:formatCode>
                <c:ptCount val="21"/>
                <c:pt idx="0">
                  <c:v>100</c:v>
                </c:pt>
                <c:pt idx="1">
                  <c:v>100</c:v>
                </c:pt>
                <c:pt idx="2">
                  <c:v>99</c:v>
                </c:pt>
                <c:pt idx="3">
                  <c:v>98</c:v>
                </c:pt>
                <c:pt idx="4">
                  <c:v>97</c:v>
                </c:pt>
                <c:pt idx="5">
                  <c:v>95</c:v>
                </c:pt>
                <c:pt idx="6">
                  <c:v>82</c:v>
                </c:pt>
                <c:pt idx="7">
                  <c:v>75</c:v>
                </c:pt>
                <c:pt idx="8">
                  <c:v>73</c:v>
                </c:pt>
                <c:pt idx="9">
                  <c:v>72</c:v>
                </c:pt>
                <c:pt idx="10">
                  <c:v>67</c:v>
                </c:pt>
                <c:pt idx="11">
                  <c:v>67</c:v>
                </c:pt>
                <c:pt idx="12">
                  <c:v>56</c:v>
                </c:pt>
                <c:pt idx="13">
                  <c:v>55</c:v>
                </c:pt>
                <c:pt idx="14">
                  <c:v>51</c:v>
                </c:pt>
                <c:pt idx="15">
                  <c:v>33</c:v>
                </c:pt>
                <c:pt idx="16">
                  <c:v>28</c:v>
                </c:pt>
                <c:pt idx="17">
                  <c:v>22</c:v>
                </c:pt>
                <c:pt idx="18">
                  <c:v>20</c:v>
                </c:pt>
                <c:pt idx="19">
                  <c:v>16</c:v>
                </c:pt>
                <c:pt idx="20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axId val="79307520"/>
        <c:axId val="79309056"/>
      </c:barChart>
      <c:catAx>
        <c:axId val="793075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79309056"/>
        <c:crosses val="autoZero"/>
        <c:auto val="1"/>
        <c:lblAlgn val="ctr"/>
        <c:lblOffset val="100"/>
        <c:noMultiLvlLbl val="0"/>
      </c:catAx>
      <c:valAx>
        <c:axId val="79309056"/>
        <c:scaling>
          <c:orientation val="minMax"/>
          <c:max val="100"/>
        </c:scaling>
        <c:delete val="0"/>
        <c:axPos val="b"/>
        <c:majorGridlines/>
        <c:numFmt formatCode="_(* #,##0_);_(* \(#,##0\);_(* &quot;-&quot;??_);_(@_)" sourceLinked="1"/>
        <c:majorTickMark val="out"/>
        <c:minorTickMark val="none"/>
        <c:tickLblPos val="nextTo"/>
        <c:crossAx val="793075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6551435525058036"/>
          <c:y val="0.89143512508403688"/>
          <c:w val="0.79348283334074687"/>
          <c:h val="9.5471808680158324E-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defRPr>
            </a:pPr>
            <a:r>
              <a:rPr lang="en-GB" sz="1600" b="1" i="0" baseline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Access to Electricity and Human Development, 2010</a:t>
            </a:r>
          </a:p>
        </c:rich>
      </c:tx>
      <c:layout>
        <c:manualLayout>
          <c:xMode val="edge"/>
          <c:yMode val="edge"/>
          <c:x val="0.28177537071298597"/>
          <c:y val="0.13058005580617266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'Access vs. HDI'!$B$7:$B$25</c:f>
              <c:strCache>
                <c:ptCount val="1"/>
                <c:pt idx="0">
                  <c:v>Afghanistan Cambodia Timor-Leste Bangladesh Myanmar Lao PDR Pakistan Indonesia India Nepal Sri Lanka Philippines Mongolia Thailand Iran, Islamic Rep. Malaysia Brunei Darussalam China Singapore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solidFill>
                <a:schemeClr val="accent6">
                  <a:lumMod val="75000"/>
                </a:schemeClr>
              </a:solidFill>
            </c:spPr>
          </c:marker>
          <c:xVal>
            <c:numRef>
              <c:f>'Access vs. HDI'!$C$7:$C$25</c:f>
              <c:numCache>
                <c:formatCode>_(* #,##0_);_(* \(#,##0\);_(* "-"??_);_(@_)</c:formatCode>
                <c:ptCount val="19"/>
                <c:pt idx="0">
                  <c:v>30</c:v>
                </c:pt>
                <c:pt idx="1">
                  <c:v>31</c:v>
                </c:pt>
                <c:pt idx="2">
                  <c:v>38</c:v>
                </c:pt>
                <c:pt idx="3">
                  <c:v>47</c:v>
                </c:pt>
                <c:pt idx="4">
                  <c:v>49</c:v>
                </c:pt>
                <c:pt idx="5">
                  <c:v>63</c:v>
                </c:pt>
                <c:pt idx="6">
                  <c:v>67</c:v>
                </c:pt>
                <c:pt idx="7">
                  <c:v>73</c:v>
                </c:pt>
                <c:pt idx="8">
                  <c:v>75</c:v>
                </c:pt>
                <c:pt idx="9">
                  <c:v>76</c:v>
                </c:pt>
                <c:pt idx="10">
                  <c:v>77</c:v>
                </c:pt>
                <c:pt idx="11">
                  <c:v>83</c:v>
                </c:pt>
                <c:pt idx="12">
                  <c:v>86</c:v>
                </c:pt>
                <c:pt idx="13">
                  <c:v>88</c:v>
                </c:pt>
                <c:pt idx="14">
                  <c:v>98</c:v>
                </c:pt>
                <c:pt idx="15">
                  <c:v>99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xVal>
          <c:yVal>
            <c:numRef>
              <c:f>'Access vs. HDI'!$D$7:$D$25</c:f>
              <c:numCache>
                <c:formatCode>0.000</c:formatCode>
                <c:ptCount val="19"/>
                <c:pt idx="0">
                  <c:v>0.34924877604792198</c:v>
                </c:pt>
                <c:pt idx="1">
                  <c:v>0.49374350572981657</c:v>
                </c:pt>
                <c:pt idx="2">
                  <c:v>0.50168762739185302</c:v>
                </c:pt>
                <c:pt idx="3">
                  <c:v>0.46925517533553202</c:v>
                </c:pt>
                <c:pt idx="4">
                  <c:v>0.45095732816309875</c:v>
                </c:pt>
                <c:pt idx="5">
                  <c:v>0.49681967947185218</c:v>
                </c:pt>
                <c:pt idx="6">
                  <c:v>0.4902847200329295</c:v>
                </c:pt>
                <c:pt idx="7">
                  <c:v>0.59992869195863696</c:v>
                </c:pt>
                <c:pt idx="8">
                  <c:v>0.51913856778211687</c:v>
                </c:pt>
                <c:pt idx="9">
                  <c:v>0.42845613074364863</c:v>
                </c:pt>
                <c:pt idx="10">
                  <c:v>0.65819325682884211</c:v>
                </c:pt>
                <c:pt idx="11">
                  <c:v>0.63812958104899364</c:v>
                </c:pt>
                <c:pt idx="12">
                  <c:v>0.62198757212254663</c:v>
                </c:pt>
                <c:pt idx="13">
                  <c:v>0.65413151914520162</c:v>
                </c:pt>
                <c:pt idx="14">
                  <c:v>0.70219756107975051</c:v>
                </c:pt>
                <c:pt idx="15">
                  <c:v>0.74388373265058927</c:v>
                </c:pt>
                <c:pt idx="16">
                  <c:v>0.80459873627361311</c:v>
                </c:pt>
                <c:pt idx="17">
                  <c:v>0.66337729750298913</c:v>
                </c:pt>
                <c:pt idx="18">
                  <c:v>0.84610742055820065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324288"/>
        <c:axId val="79326592"/>
      </c:scatterChart>
      <c:valAx>
        <c:axId val="79324288"/>
        <c:scaling>
          <c:orientation val="minMax"/>
          <c:max val="100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 sz="1050"/>
                </a:pPr>
                <a:r>
                  <a:rPr lang="en-US" sz="1050"/>
                  <a:t>Access to Electricity (% of Population)</a:t>
                </a:r>
              </a:p>
            </c:rich>
          </c:tx>
          <c:layout/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79326592"/>
        <c:crosses val="autoZero"/>
        <c:crossBetween val="midCat"/>
      </c:valAx>
      <c:valAx>
        <c:axId val="79326592"/>
        <c:scaling>
          <c:orientation val="minMax"/>
          <c:max val="1"/>
          <c:min val="0.3000000000000003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050"/>
                  <a:t>Human Development Index 2010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79324288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0.19101</cdr:x>
      <cdr:y>0.28543</cdr:y>
    </cdr:from>
    <cdr:to>
      <cdr:x>1</cdr:x>
      <cdr:y>0.89065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214432" y="1715763"/>
          <a:ext cx="5143519" cy="3638076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A5984D-AC27-4EDF-9A0A-301D35FF9120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8B18A23-A0A5-4413-BDC6-7FF51363F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87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657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7890" y="0"/>
            <a:ext cx="2945024" cy="49657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B7053BA-61EF-472E-A4A2-CCF66956694E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3" y="4718214"/>
            <a:ext cx="5436235" cy="4469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234"/>
            <a:ext cx="2945024" cy="49657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7890" y="9433234"/>
            <a:ext cx="2945024" cy="49657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65894D-1C85-43E6-967C-CC9DB01FD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29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322D63-7AB1-48E0-8EC1-E5A5D545608C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pt-PT" sz="1000" dirty="0" smtClean="0">
              <a:latin typeface="Arial" charset="0"/>
              <a:cs typeface="Arial" charset="0"/>
            </a:endParaRPr>
          </a:p>
        </p:txBody>
      </p:sp>
      <p:sp>
        <p:nvSpPr>
          <p:cNvPr id="26628" name="Slide Number Placeholder 3"/>
          <p:cNvSpPr txBox="1">
            <a:spLocks noGrp="1"/>
          </p:cNvSpPr>
          <p:nvPr/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6B4391-461A-42B5-9E06-BD214D2FB1F9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F672D-0F52-4897-8A0A-BB0272F057C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81E2E-D922-44F1-85C5-24BEA430009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66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7969C0-2BE9-4F1C-82AB-0519DB2EFB12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87A61-C533-4215-AE6B-4AEBF251E00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46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87A61-C533-4215-AE6B-4AEBF251E00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46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87A61-C533-4215-AE6B-4AEBF251E0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46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F5BF81E-03FD-4F8A-BC80-09C95EF937F5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pt-PT">
                <a:latin typeface="Lucida Sans Unicode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pt-PT" smtClean="0">
                <a:solidFill>
                  <a:srgbClr val="FFFFFF"/>
                </a:solidFill>
                <a:latin typeface="Lucida Sans Unicode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6813" y="228600"/>
            <a:ext cx="2592387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AE8160F-1803-44B6-8C09-25DAF7D4923B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9EDF4"/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4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890A110-DB1F-40E4-8F5D-D55BC4839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B9CAE-89CE-4159-B791-2287837175D0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E1A60-991C-48AF-9A43-362E1E751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6813" y="228600"/>
            <a:ext cx="2592387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>
                <a:solidFill>
                  <a:schemeClr val="tx2">
                    <a:lumMod val="75000"/>
                  </a:schemeClr>
                </a:solidFill>
              </a:defRPr>
            </a:lvl1pPr>
            <a:lvl2pPr>
              <a:buClr>
                <a:schemeClr val="accent2"/>
              </a:buClr>
              <a:buFont typeface="Wingdings" pitchFamily="2" charset="2"/>
              <a:buChar char="§"/>
              <a:defRPr sz="2000" baseline="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rtlCol="0"/>
          <a:lstStyle>
            <a:lvl1pPr>
              <a:defRPr sz="3600" baseline="0">
                <a:solidFill>
                  <a:schemeClr val="accent2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6C50-06B5-47C2-851B-64A6B59BC92C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62177-5847-49FF-AD4A-49B0D1A3C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6813" y="228600"/>
            <a:ext cx="2592387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2A08A-71B8-4CC1-8C26-96505E3F11D0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5C44B-AD69-4642-8E7B-AE521A343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P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P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6945F-98F3-4325-B56E-639CFD04E4A6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896B1-540A-48AC-8799-19F2DC0D5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205F1-A54D-4FD8-9003-244584644765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C0FE1-4D0E-4C59-B5EE-D71D8F55A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D19A-112F-435C-BF07-F1BCA69C05E8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5BFBF-5A8C-4401-A074-C792935EF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1FEC0-0966-4FA1-9949-DDD3170000E2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E2A4C-3DFC-494C-9B76-955904F79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t-PT">
              <a:latin typeface="Lucida Sans Unicode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pt-PT" smtClean="0">
              <a:solidFill>
                <a:srgbClr val="FFFFFF"/>
              </a:solidFill>
              <a:latin typeface="Lucida Sans Unicode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P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P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B6F7D-3274-4804-ABC7-D8FBE59F99E2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04775-EAE8-46D7-B9DF-93D8FE70A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F7AE1-1081-47F4-B54F-0625D5C8CC43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5CC4C-E04E-42CB-9E27-FCE0C7F45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t-PT">
              <a:latin typeface="Lucida Sans Unicode" pitchFamily="34" charset="0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pt-PT" smtClean="0">
              <a:solidFill>
                <a:srgbClr val="FFFFFF"/>
              </a:solidFill>
              <a:latin typeface="Lucida Sans Unicode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pitchFamily="34" charset="0"/>
                <a:cs typeface="Arial" charset="0"/>
              </a:defRPr>
            </a:lvl1pPr>
          </a:lstStyle>
          <a:p>
            <a:pPr>
              <a:defRPr/>
            </a:pPr>
            <a:fld id="{C7F0B2F7-2263-4C0C-AAE5-7A00D251B600}" type="datetimeFigureOut">
              <a:rPr lang="en-US"/>
              <a:pPr>
                <a:defRPr/>
              </a:pPr>
              <a:t>27/01/2015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  <a:cs typeface="Arial" charset="0"/>
              </a:defRPr>
            </a:lvl1pPr>
          </a:lstStyle>
          <a:p>
            <a:pPr>
              <a:defRPr/>
            </a:pPr>
            <a:fld id="{3509F87E-5D0F-43F0-9353-ED52F27B1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391" r:id="rId9"/>
    <p:sldLayoutId id="2147484392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395536" y="5722222"/>
            <a:ext cx="8352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The NEP Workshop on Off-Grid Electrification in Myanmar</a:t>
            </a:r>
          </a:p>
          <a:p>
            <a:pPr algn="ctr" eaLnBrk="0" hangingPunct="0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Nay </a:t>
            </a:r>
            <a:r>
              <a:rPr lang="en-US" b="1" dirty="0" err="1" smtClean="0">
                <a:solidFill>
                  <a:schemeClr val="bg1"/>
                </a:solidFill>
                <a:latin typeface="Book Antiqua" pitchFamily="18" charset="0"/>
              </a:rPr>
              <a:t>Pyi</a:t>
            </a:r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 Taw, 28-29 January  2015</a:t>
            </a:r>
            <a:endParaRPr lang="en-GB" altLang="ja-JP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539552" y="1125325"/>
            <a:ext cx="806489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3200" b="1" dirty="0">
                <a:solidFill>
                  <a:schemeClr val="accent2"/>
                </a:solidFill>
                <a:latin typeface="Book Antiqua" pitchFamily="18" charset="0"/>
              </a:rPr>
              <a:t>South-South Cooperation to </a:t>
            </a:r>
            <a:br>
              <a:rPr lang="en-US" sz="3200" b="1" dirty="0">
                <a:solidFill>
                  <a:schemeClr val="accent2"/>
                </a:solidFill>
                <a:latin typeface="Book Antiqua" pitchFamily="18" charset="0"/>
              </a:rPr>
            </a:br>
            <a:r>
              <a:rPr lang="en-US" sz="3200" b="1" dirty="0">
                <a:solidFill>
                  <a:schemeClr val="accent2"/>
                </a:solidFill>
                <a:latin typeface="Book Antiqua" pitchFamily="18" charset="0"/>
              </a:rPr>
              <a:t>Power Rural Communities through    </a:t>
            </a:r>
            <a:br>
              <a:rPr lang="en-US" sz="3200" b="1" dirty="0">
                <a:solidFill>
                  <a:schemeClr val="accent2"/>
                </a:solidFill>
                <a:latin typeface="Book Antiqua" pitchFamily="18" charset="0"/>
              </a:rPr>
            </a:br>
            <a:r>
              <a:rPr lang="en-US" sz="3200" b="1" dirty="0">
                <a:solidFill>
                  <a:schemeClr val="accent2"/>
                </a:solidFill>
                <a:latin typeface="Book Antiqua" pitchFamily="18" charset="0"/>
              </a:rPr>
              <a:t>      Renewable Energy </a:t>
            </a:r>
            <a:r>
              <a:rPr lang="en-US" sz="3200" b="1" dirty="0" smtClean="0">
                <a:solidFill>
                  <a:schemeClr val="accent2"/>
                </a:solidFill>
                <a:latin typeface="Book Antiqua" pitchFamily="18" charset="0"/>
              </a:rPr>
              <a:t>Resources</a:t>
            </a:r>
          </a:p>
          <a:p>
            <a:pPr algn="ctr" eaLnBrk="0" hangingPunct="0"/>
            <a:r>
              <a:rPr lang="en-US" sz="3200" b="1" dirty="0" smtClean="0">
                <a:solidFill>
                  <a:schemeClr val="accent2"/>
                </a:solidFill>
                <a:latin typeface="Book Antiqua" pitchFamily="18" charset="0"/>
              </a:rPr>
              <a:t> </a:t>
            </a:r>
          </a:p>
          <a:p>
            <a:pPr algn="ctr" eaLnBrk="0" hangingPunct="0"/>
            <a:r>
              <a:rPr lang="en-GB" altLang="ja-JP" sz="2800" b="1" dirty="0" smtClean="0">
                <a:solidFill>
                  <a:srgbClr val="1900AC"/>
                </a:solidFill>
                <a:latin typeface="Book Antiqua" pitchFamily="18" charset="0"/>
              </a:rPr>
              <a:t>-- ESCAP’s activities on energy access</a:t>
            </a:r>
            <a:endParaRPr lang="en-GB" altLang="ja-JP" sz="2800" b="1" dirty="0">
              <a:solidFill>
                <a:srgbClr val="1900AC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1900AC"/>
                </a:solidFill>
                <a:effectLst/>
                <a:latin typeface="Book Antiqua" panose="02040602050305030304" pitchFamily="18" charset="0"/>
              </a:rPr>
              <a:t>Energy Access in Myanmar</a:t>
            </a:r>
            <a:endParaRPr lang="en-US" sz="2800" dirty="0">
              <a:solidFill>
                <a:srgbClr val="1900AC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1900AC"/>
                </a:solidFill>
                <a:latin typeface="Book Antiqua" panose="02040602050305030304" pitchFamily="18" charset="0"/>
              </a:rPr>
              <a:t>Low access </a:t>
            </a:r>
            <a:r>
              <a:rPr lang="en-US" b="1" dirty="0">
                <a:solidFill>
                  <a:srgbClr val="1900AC"/>
                </a:solidFill>
                <a:latin typeface="Book Antiqua" panose="02040602050305030304" pitchFamily="18" charset="0"/>
              </a:rPr>
              <a:t>to modern energy services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13% to 26% electrification </a:t>
            </a:r>
            <a:endParaRPr lang="en-US" dirty="0" smtClean="0">
              <a:latin typeface="Book Antiqua" panose="02040602050305030304" pitchFamily="18" charset="0"/>
            </a:endParaRPr>
          </a:p>
          <a:p>
            <a:pPr lvl="2"/>
            <a:r>
              <a:rPr lang="en-US" dirty="0" smtClean="0">
                <a:latin typeface="Book Antiqua" panose="02040602050305030304" pitchFamily="18" charset="0"/>
              </a:rPr>
              <a:t>7% of rural population connected to national grid</a:t>
            </a:r>
          </a:p>
          <a:p>
            <a:pPr lvl="2"/>
            <a:r>
              <a:rPr lang="en-US" dirty="0" smtClean="0">
                <a:latin typeface="Book Antiqua" panose="02040602050305030304" pitchFamily="18" charset="0"/>
              </a:rPr>
              <a:t>Even in Yangon, the largest city, 67% connected</a:t>
            </a:r>
            <a:endParaRPr lang="en-US" dirty="0">
              <a:latin typeface="Book Antiqua" panose="02040602050305030304" pitchFamily="18" charset="0"/>
            </a:endParaRP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95% rely on solid fuels for cooking and </a:t>
            </a:r>
            <a:r>
              <a:rPr lang="en-US" dirty="0" smtClean="0">
                <a:latin typeface="Book Antiqua" panose="02040602050305030304" pitchFamily="18" charset="0"/>
              </a:rPr>
              <a:t>heating</a:t>
            </a:r>
          </a:p>
          <a:p>
            <a:r>
              <a:rPr lang="en-US" b="1" dirty="0" smtClean="0">
                <a:solidFill>
                  <a:srgbClr val="1900AC"/>
                </a:solidFill>
                <a:latin typeface="Book Antiqua" panose="02040602050305030304" pitchFamily="18" charset="0"/>
              </a:rPr>
              <a:t>Largest gap to fill in the Asia-Pacific region</a:t>
            </a:r>
          </a:p>
          <a:p>
            <a:pPr lvl="1"/>
            <a:r>
              <a:rPr lang="en-US" dirty="0" smtClean="0">
                <a:latin typeface="Book Antiqua" panose="02040602050305030304" pitchFamily="18" charset="0"/>
              </a:rPr>
              <a:t>To achieve universal access to electricity by 2030, World </a:t>
            </a:r>
            <a:r>
              <a:rPr lang="en-US" dirty="0">
                <a:latin typeface="Book Antiqua" panose="02040602050305030304" pitchFamily="18" charset="0"/>
              </a:rPr>
              <a:t>Bank estimates </a:t>
            </a:r>
            <a:r>
              <a:rPr lang="en-US" dirty="0" smtClean="0">
                <a:latin typeface="Book Antiqua" panose="02040602050305030304" pitchFamily="18" charset="0"/>
              </a:rPr>
              <a:t>yearly investment requirements of US</a:t>
            </a:r>
            <a:r>
              <a:rPr lang="en-US" dirty="0">
                <a:latin typeface="Book Antiqua" panose="02040602050305030304" pitchFamily="18" charset="0"/>
              </a:rPr>
              <a:t>$ 444 </a:t>
            </a:r>
            <a:r>
              <a:rPr lang="en-US" dirty="0" smtClean="0">
                <a:latin typeface="Book Antiqua" panose="02040602050305030304" pitchFamily="18" charset="0"/>
              </a:rPr>
              <a:t>million, i.e. 10% of GDP</a:t>
            </a:r>
            <a:endParaRPr lang="en-US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365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2" y="1295400"/>
            <a:ext cx="8372168" cy="411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1900AC"/>
                </a:solidFill>
                <a:effectLst/>
                <a:latin typeface="Book Antiqua" panose="02040602050305030304" pitchFamily="18" charset="0"/>
              </a:rPr>
              <a:t>Government decision-makers</a:t>
            </a:r>
            <a:endParaRPr lang="en-US" sz="2800" dirty="0">
              <a:solidFill>
                <a:srgbClr val="1900AC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sz="1600" b="1" dirty="0" smtClean="0"/>
          </a:p>
          <a:p>
            <a:endParaRPr lang="en-US" sz="1600" b="1" dirty="0"/>
          </a:p>
          <a:p>
            <a:endParaRPr lang="en-US" sz="1600" b="1" dirty="0" smtClean="0"/>
          </a:p>
          <a:p>
            <a:r>
              <a:rPr lang="en-US" sz="1600" b="1" dirty="0" smtClean="0">
                <a:latin typeface="Book Antiqua" panose="02040602050305030304" pitchFamily="18" charset="0"/>
              </a:rPr>
              <a:t>Complex institutional setting</a:t>
            </a:r>
          </a:p>
          <a:p>
            <a:r>
              <a:rPr lang="en-US" sz="1600" b="1" dirty="0" smtClean="0">
                <a:latin typeface="Book Antiqua" panose="02040602050305030304" pitchFamily="18" charset="0"/>
              </a:rPr>
              <a:t>Missing in the chart!</a:t>
            </a:r>
          </a:p>
          <a:p>
            <a:pPr lvl="1"/>
            <a:r>
              <a:rPr lang="en-US" sz="1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Ministry of Livestock, Fisheries and Rural Development (MLFRD)</a:t>
            </a:r>
          </a:p>
          <a:p>
            <a:pPr lvl="1"/>
            <a:r>
              <a:rPr lang="en-US" sz="1600" b="1" dirty="0" smtClean="0">
                <a:latin typeface="Book Antiqua" panose="02040602050305030304" pitchFamily="18" charset="0"/>
              </a:rPr>
              <a:t>Ministry of Cooperatives</a:t>
            </a:r>
          </a:p>
        </p:txBody>
      </p:sp>
    </p:spTree>
    <p:extLst>
      <p:ext uri="{BB962C8B-B14F-4D97-AF65-F5344CB8AC3E}">
        <p14:creationId xmlns:p14="http://schemas.microsoft.com/office/powerpoint/2010/main" val="4156322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1900AC"/>
                </a:solidFill>
                <a:effectLst/>
                <a:latin typeface="Book Antiqua" panose="02040602050305030304" pitchFamily="18" charset="0"/>
              </a:rPr>
              <a:t>Value of this project</a:t>
            </a:r>
            <a:endParaRPr lang="en-US" sz="2800" dirty="0">
              <a:solidFill>
                <a:srgbClr val="1900AC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1243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Book Antiqua" panose="02040602050305030304" pitchFamily="18" charset="0"/>
              </a:rPr>
              <a:t>Assessment of rural energy resources and needs to support prioritization </a:t>
            </a:r>
          </a:p>
          <a:p>
            <a:pPr lvl="1"/>
            <a:r>
              <a:rPr lang="en-US" dirty="0" smtClean="0">
                <a:latin typeface="Book Antiqua" panose="02040602050305030304" pitchFamily="18" charset="0"/>
              </a:rPr>
              <a:t>Focus on households, SMEs, community and public services </a:t>
            </a:r>
            <a:r>
              <a:rPr lang="en-US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 energy for productive use</a:t>
            </a:r>
          </a:p>
          <a:p>
            <a:pPr lvl="1"/>
            <a:endParaRPr lang="en-US" dirty="0" smtClean="0">
              <a:latin typeface="Book Antiqua" panose="02040602050305030304" pitchFamily="18" charset="0"/>
            </a:endParaRPr>
          </a:p>
          <a:p>
            <a:r>
              <a:rPr lang="en-US" sz="2400" b="1" dirty="0">
                <a:latin typeface="Book Antiqua" panose="02040602050305030304" pitchFamily="18" charset="0"/>
              </a:rPr>
              <a:t>Targeted support to develop tools for rural energy planning and technology transfer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In line with evolving policy and investment </a:t>
            </a:r>
            <a:r>
              <a:rPr lang="en-US" dirty="0" smtClean="0">
                <a:latin typeface="Book Antiqua" panose="02040602050305030304" pitchFamily="18" charset="0"/>
              </a:rPr>
              <a:t>context</a:t>
            </a:r>
          </a:p>
          <a:p>
            <a:pPr lvl="1"/>
            <a:endParaRPr lang="en-US" dirty="0">
              <a:latin typeface="Book Antiqua" panose="02040602050305030304" pitchFamily="18" charset="0"/>
            </a:endParaRPr>
          </a:p>
          <a:p>
            <a:r>
              <a:rPr lang="en-US" sz="2400" b="1" dirty="0">
                <a:latin typeface="Book Antiqua" panose="02040602050305030304" pitchFamily="18" charset="0"/>
              </a:rPr>
              <a:t>Opportunities for country-driven regional cooperation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Network with other Asian countries who are (a) facing similar challenges or (b) overcoming these challenges</a:t>
            </a:r>
          </a:p>
        </p:txBody>
      </p:sp>
    </p:spTree>
    <p:extLst>
      <p:ext uri="{BB962C8B-B14F-4D97-AF65-F5344CB8AC3E}">
        <p14:creationId xmlns:p14="http://schemas.microsoft.com/office/powerpoint/2010/main" val="2215222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1900AC"/>
                </a:solidFill>
                <a:effectLst/>
                <a:latin typeface="Book Antiqua" panose="02040602050305030304" pitchFamily="18" charset="0"/>
              </a:rPr>
              <a:t>Key Activities</a:t>
            </a:r>
            <a:endParaRPr lang="en-US" sz="2800" dirty="0">
              <a:solidFill>
                <a:srgbClr val="1900AC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Book Antiqua" panose="02040602050305030304" pitchFamily="18" charset="0"/>
              </a:rPr>
              <a:t>Planning</a:t>
            </a:r>
            <a:r>
              <a:rPr lang="en-US" sz="2800" dirty="0" smtClean="0">
                <a:latin typeface="Book Antiqua" panose="02040602050305030304" pitchFamily="18" charset="0"/>
              </a:rPr>
              <a:t> </a:t>
            </a:r>
            <a:r>
              <a:rPr lang="en-US" sz="2800" i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*current stage</a:t>
            </a:r>
          </a:p>
          <a:p>
            <a:pPr lvl="1"/>
            <a:r>
              <a:rPr lang="en-US" sz="2400" dirty="0" smtClean="0">
                <a:latin typeface="Book Antiqua" panose="02040602050305030304" pitchFamily="18" charset="0"/>
              </a:rPr>
              <a:t>Needs assessment (including gender analysis) and expert group </a:t>
            </a:r>
            <a:r>
              <a:rPr lang="en-US" sz="2400" dirty="0">
                <a:latin typeface="Book Antiqua" panose="02040602050305030304" pitchFamily="18" charset="0"/>
              </a:rPr>
              <a:t>m</a:t>
            </a:r>
            <a:r>
              <a:rPr lang="en-US" sz="2400" dirty="0" smtClean="0">
                <a:latin typeface="Book Antiqua" panose="02040602050305030304" pitchFamily="18" charset="0"/>
              </a:rPr>
              <a:t>eeting </a:t>
            </a:r>
          </a:p>
          <a:p>
            <a:r>
              <a:rPr lang="en-US" sz="2800" b="1" dirty="0" smtClean="0">
                <a:latin typeface="Book Antiqua" panose="02040602050305030304" pitchFamily="18" charset="0"/>
              </a:rPr>
              <a:t>Capacity development </a:t>
            </a:r>
          </a:p>
          <a:p>
            <a:pPr lvl="1"/>
            <a:r>
              <a:rPr lang="en-US" sz="2400" dirty="0" smtClean="0">
                <a:latin typeface="Book Antiqua" panose="02040602050305030304" pitchFamily="18" charset="0"/>
              </a:rPr>
              <a:t>Training sessions (2) and study tour</a:t>
            </a:r>
          </a:p>
          <a:p>
            <a:r>
              <a:rPr lang="en-US" sz="2800" b="1" dirty="0" smtClean="0">
                <a:latin typeface="Book Antiqua" panose="02040602050305030304" pitchFamily="18" charset="0"/>
              </a:rPr>
              <a:t>Pilot demonstration project</a:t>
            </a:r>
          </a:p>
          <a:p>
            <a:pPr lvl="1"/>
            <a:r>
              <a:rPr lang="en-US" sz="2400" dirty="0" smtClean="0">
                <a:latin typeface="Book Antiqua" panose="02040602050305030304" pitchFamily="18" charset="0"/>
              </a:rPr>
              <a:t>Emphasis on community development and using renewable energy for rural energy access</a:t>
            </a:r>
          </a:p>
          <a:p>
            <a:r>
              <a:rPr lang="en-US" sz="2800" b="1" dirty="0" smtClean="0">
                <a:latin typeface="Book Antiqua" panose="02040602050305030304" pitchFamily="18" charset="0"/>
              </a:rPr>
              <a:t>Knowledge dissemination</a:t>
            </a:r>
          </a:p>
          <a:p>
            <a:pPr lvl="1"/>
            <a:r>
              <a:rPr lang="en-US" sz="2400" dirty="0" smtClean="0">
                <a:latin typeface="Book Antiqua" panose="02040602050305030304" pitchFamily="18" charset="0"/>
              </a:rPr>
              <a:t>Events and communication materials, building on monitoring and evaluation framework</a:t>
            </a:r>
            <a:endParaRPr lang="en-US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643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/>
          </p:cNvSpPr>
          <p:nvPr>
            <p:ph type="ctrTitle" idx="4294967295"/>
          </p:nvPr>
        </p:nvSpPr>
        <p:spPr bwMode="auto">
          <a:xfrm>
            <a:off x="1447800" y="2057400"/>
            <a:ext cx="6400800" cy="14700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effectLst/>
                <a:latin typeface="Book Antiqua" panose="02040602050305030304" pitchFamily="18" charset="0"/>
                <a:cs typeface="Arial" pitchFamily="34" charset="0"/>
              </a:rPr>
              <a:t>Thanks for the attention!</a:t>
            </a:r>
          </a:p>
        </p:txBody>
      </p:sp>
      <p:sp>
        <p:nvSpPr>
          <p:cNvPr id="23555" name="Rectangle 5"/>
          <p:cNvSpPr>
            <a:spLocks noGrp="1"/>
          </p:cNvSpPr>
          <p:nvPr>
            <p:ph type="subTitle" idx="4294967295"/>
          </p:nvPr>
        </p:nvSpPr>
        <p:spPr>
          <a:xfrm>
            <a:off x="827584" y="3438524"/>
            <a:ext cx="7704856" cy="1934691"/>
          </a:xfrm>
        </p:spPr>
        <p:txBody>
          <a:bodyPr/>
          <a:lstStyle/>
          <a:p>
            <a:pPr marL="109538" indent="0" algn="ctr">
              <a:buFont typeface="Wingdings 3" pitchFamily="18" charset="2"/>
              <a:buNone/>
            </a:pPr>
            <a:r>
              <a:rPr lang="en-US" sz="2000" b="1" dirty="0" err="1" smtClean="0">
                <a:solidFill>
                  <a:srgbClr val="1900AC"/>
                </a:solidFill>
                <a:latin typeface="Book Antiqua" panose="02040602050305030304" pitchFamily="18" charset="0"/>
              </a:rPr>
              <a:t>Hongpeng</a:t>
            </a:r>
            <a:r>
              <a:rPr lang="en-US" sz="2000" b="1" dirty="0" smtClean="0">
                <a:solidFill>
                  <a:srgbClr val="1900AC"/>
                </a:solidFill>
                <a:latin typeface="Book Antiqua" panose="02040602050305030304" pitchFamily="18" charset="0"/>
              </a:rPr>
              <a:t> Liu</a:t>
            </a:r>
          </a:p>
          <a:p>
            <a:pPr marL="109538" indent="0" algn="ctr">
              <a:buFont typeface="Wingdings 3" pitchFamily="18" charset="2"/>
              <a:buNone/>
            </a:pPr>
            <a:r>
              <a:rPr lang="en-US" sz="2000" b="1" dirty="0" smtClean="0">
                <a:solidFill>
                  <a:srgbClr val="1900AC"/>
                </a:solidFill>
                <a:latin typeface="Book Antiqua" panose="02040602050305030304" pitchFamily="18" charset="0"/>
              </a:rPr>
              <a:t>Chief, Energy Security and Water Resources Section</a:t>
            </a:r>
          </a:p>
          <a:p>
            <a:pPr marL="109538" indent="0" algn="ctr">
              <a:buFont typeface="Wingdings 3" pitchFamily="18" charset="2"/>
              <a:buNone/>
            </a:pPr>
            <a:r>
              <a:rPr lang="en-US" sz="2000" b="1" dirty="0" smtClean="0">
                <a:solidFill>
                  <a:srgbClr val="1900AC"/>
                </a:solidFill>
                <a:latin typeface="Book Antiqua" panose="02040602050305030304" pitchFamily="18" charset="0"/>
              </a:rPr>
              <a:t>United Nations Economic and Social Commission for Asia and the Pacific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381000" y="457200"/>
            <a:ext cx="8001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spcAft>
                <a:spcPts val="600"/>
              </a:spcAft>
              <a:buFont typeface="Arial" charset="0"/>
              <a:buNone/>
            </a:pPr>
            <a:r>
              <a:rPr lang="en-US" sz="2800" b="1" dirty="0" smtClean="0">
                <a:solidFill>
                  <a:srgbClr val="1900AC"/>
                </a:solidFill>
                <a:latin typeface="Book Antiqua" pitchFamily="18" charset="0"/>
              </a:rPr>
              <a:t>ESCAP</a:t>
            </a:r>
            <a:endParaRPr lang="en-US" sz="2800" b="1" dirty="0">
              <a:solidFill>
                <a:srgbClr val="1900AC"/>
              </a:solidFill>
              <a:latin typeface="Book Antiqua" pitchFamily="18" charset="0"/>
            </a:endParaRPr>
          </a:p>
        </p:txBody>
      </p:sp>
      <p:pic>
        <p:nvPicPr>
          <p:cNvPr id="11268" name="Picture 6" descr="Asia-Pacific-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371600"/>
            <a:ext cx="4580384" cy="351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 txBox="1">
            <a:spLocks noChangeArrowheads="1"/>
          </p:cNvSpPr>
          <p:nvPr/>
        </p:nvSpPr>
        <p:spPr bwMode="auto">
          <a:xfrm>
            <a:off x="251520" y="980728"/>
            <a:ext cx="7848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2400" dirty="0">
                <a:solidFill>
                  <a:srgbClr val="17375E"/>
                </a:solidFill>
                <a:latin typeface="Book Antiqua" pitchFamily="18" charset="0"/>
              </a:rPr>
              <a:t>53 members </a:t>
            </a:r>
            <a:r>
              <a:rPr lang="en-US" sz="2400" dirty="0" smtClean="0">
                <a:solidFill>
                  <a:srgbClr val="17375E"/>
                </a:solidFill>
                <a:latin typeface="Book Antiqua" pitchFamily="18" charset="0"/>
              </a:rPr>
              <a:t>states</a:t>
            </a:r>
            <a:endParaRPr lang="en-US" sz="2400" dirty="0">
              <a:solidFill>
                <a:srgbClr val="17375E"/>
              </a:solidFill>
              <a:latin typeface="Book Antiqua" pitchFamily="18" charset="0"/>
            </a:endParaRPr>
          </a:p>
          <a:p>
            <a:pPr marL="365125" indent="-255588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2400" dirty="0">
                <a:solidFill>
                  <a:srgbClr val="17375E"/>
                </a:solidFill>
                <a:latin typeface="Book Antiqua" pitchFamily="18" charset="0"/>
              </a:rPr>
              <a:t>9 associated </a:t>
            </a:r>
            <a:r>
              <a:rPr lang="en-US" sz="2400" dirty="0" smtClean="0">
                <a:solidFill>
                  <a:srgbClr val="17375E"/>
                </a:solidFill>
                <a:latin typeface="Book Antiqua" pitchFamily="18" charset="0"/>
              </a:rPr>
              <a:t>members</a:t>
            </a:r>
          </a:p>
          <a:p>
            <a:pPr marL="365125" indent="-255588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17375E"/>
                </a:solidFill>
                <a:latin typeface="Book Antiqua" pitchFamily="18" charset="0"/>
              </a:rPr>
              <a:t>7 </a:t>
            </a:r>
            <a:r>
              <a:rPr lang="en-US" sz="2400" dirty="0">
                <a:solidFill>
                  <a:srgbClr val="17375E"/>
                </a:solidFill>
                <a:latin typeface="Book Antiqua" pitchFamily="18" charset="0"/>
              </a:rPr>
              <a:t>substantive divisions </a:t>
            </a:r>
            <a:endParaRPr lang="en-US" sz="2400" dirty="0" smtClean="0">
              <a:solidFill>
                <a:srgbClr val="17375E"/>
              </a:solidFill>
              <a:latin typeface="Book Antiqua" pitchFamily="18" charset="0"/>
            </a:endParaRPr>
          </a:p>
          <a:p>
            <a:pPr marL="365125" indent="-255588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17375E"/>
                </a:solidFill>
                <a:latin typeface="Book Antiqua" pitchFamily="18" charset="0"/>
              </a:rPr>
              <a:t>4 </a:t>
            </a:r>
            <a:r>
              <a:rPr lang="en-US" sz="2400" dirty="0" err="1">
                <a:solidFill>
                  <a:srgbClr val="17375E"/>
                </a:solidFill>
                <a:latin typeface="Book Antiqua" pitchFamily="18" charset="0"/>
              </a:rPr>
              <a:t>subregional</a:t>
            </a:r>
            <a:r>
              <a:rPr lang="en-US" sz="2400" dirty="0">
                <a:solidFill>
                  <a:srgbClr val="17375E"/>
                </a:solidFill>
                <a:latin typeface="Book Antiqua" pitchFamily="18" charset="0"/>
              </a:rPr>
              <a:t> offices</a:t>
            </a:r>
          </a:p>
          <a:p>
            <a:endParaRPr lang="en-US" sz="2400" dirty="0" smtClean="0">
              <a:solidFill>
                <a:srgbClr val="17375E"/>
              </a:solidFill>
              <a:latin typeface="Book Antiqua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Book Antiqua" panose="02040602050305030304" pitchFamily="18" charset="0"/>
                <a:sym typeface="Wingdings" panose="05000000000000000000" pitchFamily="2" charset="2"/>
              </a:rPr>
              <a:t>Promotes intergovernmental dialogues </a:t>
            </a:r>
            <a:r>
              <a:rPr lang="en-US" b="1" dirty="0">
                <a:latin typeface="Book Antiqua" panose="02040602050305030304" pitchFamily="18" charset="0"/>
                <a:sym typeface="Wingdings" panose="05000000000000000000" pitchFamily="2" charset="2"/>
              </a:rPr>
              <a:t>for regional cooperation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Book Antiqua" panose="02040602050305030304" pitchFamily="18" charset="0"/>
                <a:sym typeface="Wingdings" panose="05000000000000000000" pitchFamily="2" charset="2"/>
              </a:rPr>
              <a:t>Conducts multi-</a:t>
            </a:r>
            <a:r>
              <a:rPr lang="en-US" b="1" dirty="0" err="1">
                <a:latin typeface="Book Antiqua" panose="02040602050305030304" pitchFamily="18" charset="0"/>
                <a:sym typeface="Wingdings" panose="05000000000000000000" pitchFamily="2" charset="2"/>
              </a:rPr>
              <a:t>sectoral</a:t>
            </a:r>
            <a:r>
              <a:rPr lang="en-US" b="1" dirty="0">
                <a:latin typeface="Book Antiqua" panose="02040602050305030304" pitchFamily="18" charset="0"/>
                <a:sym typeface="Wingdings" panose="05000000000000000000" pitchFamily="2" charset="2"/>
              </a:rPr>
              <a:t> research and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Book Antiqua" panose="02040602050305030304" pitchFamily="18" charset="0"/>
                <a:sym typeface="Wingdings" panose="05000000000000000000" pitchFamily="2" charset="2"/>
              </a:rPr>
              <a:t>Facilitates capacity development and technical assistance</a:t>
            </a:r>
            <a:endParaRPr lang="en-US" b="1" dirty="0">
              <a:latin typeface="Book Antiqua" panose="02040602050305030304" pitchFamily="18" charset="0"/>
            </a:endParaRPr>
          </a:p>
          <a:p>
            <a:pPr marL="365125" indent="-255588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US" sz="1600" dirty="0">
              <a:solidFill>
                <a:srgbClr val="17375E"/>
              </a:solidFill>
              <a:latin typeface="Book Antiqua" pitchFamily="18" charset="0"/>
            </a:endParaRPr>
          </a:p>
          <a:p>
            <a:pPr marL="365125" indent="-255588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17375E"/>
                </a:solidFill>
                <a:latin typeface="Book Antiqua" pitchFamily="18" charset="0"/>
              </a:rPr>
              <a:t>to </a:t>
            </a:r>
            <a:r>
              <a:rPr lang="en-US" sz="2400" dirty="0">
                <a:solidFill>
                  <a:srgbClr val="17375E"/>
                </a:solidFill>
                <a:latin typeface="Book Antiqua" pitchFamily="18" charset="0"/>
              </a:rPr>
              <a:t>promote regional co-operation and to strengthen regional capacity on energy </a:t>
            </a:r>
            <a:r>
              <a:rPr lang="en-US" sz="2400" dirty="0" smtClean="0">
                <a:solidFill>
                  <a:srgbClr val="17375E"/>
                </a:solidFill>
                <a:latin typeface="Book Antiqua" pitchFamily="18" charset="0"/>
              </a:rPr>
              <a:t>towards </a:t>
            </a:r>
            <a:r>
              <a:rPr lang="en-US" sz="2400" dirty="0">
                <a:solidFill>
                  <a:srgbClr val="17375E"/>
                </a:solidFill>
                <a:latin typeface="Book Antiqua" pitchFamily="18" charset="0"/>
              </a:rPr>
              <a:t>inclusive sustainable socio-economic </a:t>
            </a:r>
            <a:r>
              <a:rPr lang="en-US" sz="2400" dirty="0" smtClean="0">
                <a:solidFill>
                  <a:srgbClr val="17375E"/>
                </a:solidFill>
                <a:latin typeface="Book Antiqua" pitchFamily="18" charset="0"/>
              </a:rPr>
              <a:t>development</a:t>
            </a:r>
            <a:endParaRPr lang="en-US" sz="2400" dirty="0">
              <a:solidFill>
                <a:srgbClr val="17375E"/>
              </a:solidFill>
              <a:latin typeface="Book Antiqua" pitchFamily="18" charset="0"/>
            </a:endParaRPr>
          </a:p>
          <a:p>
            <a:pPr marL="365125" indent="-255588" eaLnBrk="0" hangingPunct="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US" sz="2400" dirty="0">
              <a:solidFill>
                <a:srgbClr val="17375E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792088"/>
          </a:xfrm>
        </p:spPr>
        <p:txBody>
          <a:bodyPr/>
          <a:lstStyle/>
          <a:p>
            <a:r>
              <a:rPr lang="en-AU" dirty="0" smtClean="0">
                <a:solidFill>
                  <a:srgbClr val="1900AC"/>
                </a:solidFill>
                <a:effectLst/>
                <a:latin typeface="Book Antiqua" pitchFamily="18" charset="0"/>
              </a:rPr>
              <a:t>Energy </a:t>
            </a:r>
            <a:r>
              <a:rPr lang="en-AU" dirty="0">
                <a:solidFill>
                  <a:srgbClr val="1900AC"/>
                </a:solidFill>
                <a:effectLst/>
                <a:latin typeface="Book Antiqua" pitchFamily="18" charset="0"/>
              </a:rPr>
              <a:t>a</a:t>
            </a:r>
            <a:r>
              <a:rPr lang="en-AU" dirty="0" smtClean="0">
                <a:solidFill>
                  <a:srgbClr val="1900AC"/>
                </a:solidFill>
                <a:effectLst/>
                <a:latin typeface="Book Antiqua" pitchFamily="18" charset="0"/>
              </a:rPr>
              <a:t>ccess challenges</a:t>
            </a:r>
            <a:endParaRPr lang="en-GB" dirty="0">
              <a:solidFill>
                <a:srgbClr val="1900AC"/>
              </a:solidFill>
              <a:effectLst/>
              <a:latin typeface="Book Antiqua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3400" y="2056915"/>
            <a:ext cx="8077200" cy="316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indent="-1778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n-US" sz="2400" b="1" dirty="0" smtClean="0">
                <a:latin typeface="Book Antiqua" pitchFamily="18" charset="0"/>
              </a:rPr>
              <a:t>1.3 billion people lacked access to energy in rural areas in 2011</a:t>
            </a:r>
          </a:p>
          <a:p>
            <a:pPr marL="177800" indent="-1778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n-US" sz="2400" b="1" dirty="0" smtClean="0">
                <a:latin typeface="Book Antiqua" pitchFamily="18" charset="0"/>
              </a:rPr>
              <a:t>628 million people without access to electricity</a:t>
            </a:r>
          </a:p>
          <a:p>
            <a:pPr marL="177800" indent="-1778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en-US" sz="2400" b="1" dirty="0" smtClean="0">
                <a:latin typeface="Book Antiqua" pitchFamily="18" charset="0"/>
              </a:rPr>
              <a:t>2.6 billion people still employed traditional </a:t>
            </a:r>
            <a:r>
              <a:rPr lang="en-US" sz="2400" b="1" dirty="0" err="1" smtClean="0">
                <a:latin typeface="Book Antiqua" pitchFamily="18" charset="0"/>
              </a:rPr>
              <a:t>cookstoves</a:t>
            </a:r>
            <a:r>
              <a:rPr lang="en-US" sz="2400" b="1" dirty="0" smtClean="0">
                <a:latin typeface="Book Antiqua" pitchFamily="18" charset="0"/>
              </a:rPr>
              <a:t> and open fires for heating and cooking in 2011</a:t>
            </a:r>
          </a:p>
        </p:txBody>
      </p:sp>
    </p:spTree>
    <p:extLst>
      <p:ext uri="{BB962C8B-B14F-4D97-AF65-F5344CB8AC3E}">
        <p14:creationId xmlns:p14="http://schemas.microsoft.com/office/powerpoint/2010/main" val="8201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698" name="AutoShape 2"/>
          <p:cNvCxnSpPr>
            <a:cxnSpLocks noChangeShapeType="1"/>
          </p:cNvCxnSpPr>
          <p:nvPr/>
        </p:nvCxnSpPr>
        <p:spPr bwMode="auto">
          <a:xfrm flipV="1">
            <a:off x="1142976" y="3143248"/>
            <a:ext cx="5000660" cy="2214578"/>
          </a:xfrm>
          <a:prstGeom prst="straightConnector1">
            <a:avLst/>
          </a:prstGeom>
          <a:noFill/>
          <a:ln w="22225">
            <a:solidFill>
              <a:srgbClr val="4F81BD"/>
            </a:solidFill>
            <a:round/>
            <a:headEnd/>
            <a:tailEnd/>
          </a:ln>
        </p:spPr>
      </p:cxn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620587098"/>
              </p:ext>
            </p:extLst>
          </p:nvPr>
        </p:nvGraphicFramePr>
        <p:xfrm>
          <a:off x="5924743" y="1285860"/>
          <a:ext cx="3219257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334766799"/>
              </p:ext>
            </p:extLst>
          </p:nvPr>
        </p:nvGraphicFramePr>
        <p:xfrm>
          <a:off x="0" y="561109"/>
          <a:ext cx="6357951" cy="6011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Right Triangle 16"/>
          <p:cNvSpPr/>
          <p:nvPr/>
        </p:nvSpPr>
        <p:spPr>
          <a:xfrm rot="10800000">
            <a:off x="7000892" y="1857364"/>
            <a:ext cx="1857388" cy="3227820"/>
          </a:xfrm>
          <a:prstGeom prst="rtTriangle">
            <a:avLst/>
          </a:prstGeom>
          <a:noFill/>
          <a:ln w="38100" cmpd="sng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20183230">
            <a:off x="703871" y="2991403"/>
            <a:ext cx="4712671" cy="57606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4143372" y="5529279"/>
            <a:ext cx="1909763" cy="257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y = 0.24 + 0.04x        R</a:t>
            </a:r>
            <a:r>
              <a:rPr kumimoji="0" lang="en-US" sz="11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 0.71</a:t>
            </a:r>
            <a:b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2117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6588224" cy="7920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1900AC"/>
                </a:solidFill>
                <a:effectLst/>
                <a:latin typeface="Book Antiqua" pitchFamily="18" charset="0"/>
              </a:rPr>
              <a:t>Energy and development</a:t>
            </a:r>
            <a:endParaRPr lang="en-US" sz="3200" dirty="0">
              <a:solidFill>
                <a:srgbClr val="1900AC"/>
              </a:solidFill>
              <a:effectLst/>
              <a:latin typeface="Book Antiqua" pitchFamily="18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2895600" y="1676400"/>
            <a:ext cx="533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3200" b="1" dirty="0">
                <a:solidFill>
                  <a:srgbClr val="404040"/>
                </a:solidFill>
                <a:latin typeface="Book Antiqua" pitchFamily="18" charset="0"/>
              </a:rPr>
              <a:t> 2014-2024: Decade of Sustainable Energy for All</a:t>
            </a:r>
          </a:p>
          <a:p>
            <a:pPr>
              <a:spcBef>
                <a:spcPct val="20000"/>
              </a:spcBef>
              <a:spcAft>
                <a:spcPts val="600"/>
              </a:spcAft>
              <a:buFont typeface="Arial" charset="0"/>
              <a:buNone/>
            </a:pPr>
            <a:endParaRPr lang="en-US" sz="3200" b="1" dirty="0">
              <a:solidFill>
                <a:srgbClr val="404040"/>
              </a:solidFill>
              <a:latin typeface="Book Antiqua" pitchFamily="18" charset="0"/>
            </a:endParaRPr>
          </a:p>
        </p:txBody>
      </p:sp>
      <p:pic>
        <p:nvPicPr>
          <p:cNvPr id="14340" name="Content Placeholder 3" descr="Asia-Pacific Log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333500"/>
            <a:ext cx="2437271" cy="1295400"/>
          </a:xfrm>
        </p:spPr>
      </p:pic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395536" y="2924944"/>
            <a:ext cx="6264696" cy="297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Book Antiqua" pitchFamily="18" charset="0"/>
              </a:rPr>
              <a:t>SE4ALL: Global action to achieve universal access to modern energy services by 2030</a:t>
            </a:r>
          </a:p>
          <a:p>
            <a:pPr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latin typeface="Book Antiqua" pitchFamily="18" charset="0"/>
              </a:rPr>
              <a:t>Universal </a:t>
            </a:r>
            <a:r>
              <a:rPr lang="en-US" sz="2400" b="1" dirty="0">
                <a:solidFill>
                  <a:srgbClr val="0070C0"/>
                </a:solidFill>
                <a:latin typeface="Book Antiqua" pitchFamily="18" charset="0"/>
              </a:rPr>
              <a:t>Access to modern energy services: US$ 1 </a:t>
            </a:r>
            <a:r>
              <a:rPr lang="en-US" sz="2400" b="1" dirty="0" smtClean="0">
                <a:solidFill>
                  <a:srgbClr val="0070C0"/>
                </a:solidFill>
                <a:latin typeface="Book Antiqua" pitchFamily="18" charset="0"/>
              </a:rPr>
              <a:t>Trillion required</a:t>
            </a:r>
            <a:endParaRPr lang="en-US" sz="2400" b="1" dirty="0">
              <a:solidFill>
                <a:srgbClr val="0070C0"/>
              </a:solidFill>
              <a:latin typeface="Book Antiqua" pitchFamily="18" charset="0"/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Book Antiqua" pitchFamily="18" charset="0"/>
              </a:rPr>
              <a:t>Universal electricity access: </a:t>
            </a:r>
            <a:r>
              <a:rPr lang="en-US" sz="2400" b="1" u="sng" dirty="0">
                <a:solidFill>
                  <a:srgbClr val="0070C0"/>
                </a:solidFill>
                <a:latin typeface="Book Antiqua" pitchFamily="18" charset="0"/>
              </a:rPr>
              <a:t>60% via mini-grids and off-grids</a:t>
            </a:r>
          </a:p>
        </p:txBody>
      </p:sp>
      <p:pic>
        <p:nvPicPr>
          <p:cNvPr id="14342" name="Content Placeholder 5" descr="SE4AL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1287" y="2852936"/>
            <a:ext cx="26527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1900AC"/>
                </a:solidFill>
                <a:effectLst/>
                <a:latin typeface="Book Antiqua" panose="02040602050305030304" pitchFamily="18" charset="0"/>
              </a:rPr>
              <a:t>ESCAP Project Basics (1)</a:t>
            </a:r>
            <a:endParaRPr lang="en-US" sz="2800" dirty="0">
              <a:solidFill>
                <a:srgbClr val="1900AC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24745"/>
            <a:ext cx="8229600" cy="4971256"/>
          </a:xfrm>
        </p:spPr>
        <p:txBody>
          <a:bodyPr/>
          <a:lstStyle/>
          <a:p>
            <a:r>
              <a:rPr lang="en-US" sz="2400" dirty="0" smtClean="0">
                <a:latin typeface="Book Antiqua" panose="02040602050305030304" pitchFamily="18" charset="0"/>
              </a:rPr>
              <a:t>part of larger ESCAP project on “Strengthening national capacities of Myanmar and other (ASEAN) least developed countries to effectively integrate into the ASEAN Economic Community and the Asia-Pacific economy and community at large”</a:t>
            </a:r>
          </a:p>
          <a:p>
            <a:pPr marL="109537" indent="0">
              <a:buNone/>
            </a:pPr>
            <a:r>
              <a:rPr lang="en-US" b="1" dirty="0">
                <a:solidFill>
                  <a:srgbClr val="1900AC"/>
                </a:solidFill>
                <a:latin typeface="Book Antiqua" panose="02040602050305030304" pitchFamily="18" charset="0"/>
              </a:rPr>
              <a:t>Objectives</a:t>
            </a:r>
          </a:p>
          <a:p>
            <a:r>
              <a:rPr lang="en-US" sz="2400" dirty="0">
                <a:latin typeface="Book Antiqua" panose="02040602050305030304" pitchFamily="18" charset="0"/>
              </a:rPr>
              <a:t>Develop methodology for integrated rural energy planning at community and local level</a:t>
            </a:r>
          </a:p>
          <a:p>
            <a:r>
              <a:rPr lang="en-US" sz="2400" dirty="0">
                <a:latin typeface="Book Antiqua" panose="02040602050305030304" pitchFamily="18" charset="0"/>
              </a:rPr>
              <a:t>Capacity development on rural energy planning, specifically on utilizing locally available renewable energy in rural energy access </a:t>
            </a:r>
            <a:r>
              <a:rPr lang="en-US" sz="2400" dirty="0" err="1">
                <a:latin typeface="Book Antiqua" panose="02040602050305030304" pitchFamily="18" charset="0"/>
              </a:rPr>
              <a:t>programmes</a:t>
            </a:r>
            <a:endParaRPr lang="en-US" sz="24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Financial and technical support from China</a:t>
            </a:r>
          </a:p>
          <a:p>
            <a:endParaRPr lang="en-US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68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1900AC"/>
                </a:solidFill>
                <a:effectLst/>
                <a:latin typeface="Book Antiqua" panose="02040602050305030304" pitchFamily="18" charset="0"/>
              </a:rPr>
              <a:t>Project Basics (2)</a:t>
            </a:r>
            <a:endParaRPr lang="en-US" sz="2800" dirty="0">
              <a:solidFill>
                <a:srgbClr val="1900AC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Book Antiqua" panose="02040602050305030304" pitchFamily="18" charset="0"/>
              </a:rPr>
              <a:t>Participating member States:</a:t>
            </a:r>
          </a:p>
          <a:p>
            <a:pPr lvl="1"/>
            <a:r>
              <a:rPr lang="en-US" dirty="0" smtClean="0">
                <a:latin typeface="Book Antiqua" panose="02040602050305030304" pitchFamily="18" charset="0"/>
              </a:rPr>
              <a:t>Cambodia, China, Myanmar, Mongolia </a:t>
            </a:r>
          </a:p>
          <a:p>
            <a:endParaRPr lang="en-US" sz="2400" b="1" dirty="0" smtClean="0">
              <a:latin typeface="Book Antiqua" panose="02040602050305030304" pitchFamily="18" charset="0"/>
            </a:endParaRPr>
          </a:p>
          <a:p>
            <a:r>
              <a:rPr lang="en-US" sz="2400" b="1" dirty="0" smtClean="0">
                <a:latin typeface="Book Antiqua" panose="02040602050305030304" pitchFamily="18" charset="0"/>
              </a:rPr>
              <a:t>Common challenges:</a:t>
            </a:r>
          </a:p>
          <a:p>
            <a:pPr lvl="1"/>
            <a:r>
              <a:rPr lang="en-US" dirty="0" smtClean="0">
                <a:latin typeface="Book Antiqua" panose="02040602050305030304" pitchFamily="18" charset="0"/>
              </a:rPr>
              <a:t>Low access to energy in rural areas</a:t>
            </a:r>
          </a:p>
          <a:p>
            <a:pPr lvl="2"/>
            <a:r>
              <a:rPr lang="en-US" dirty="0" smtClean="0">
                <a:latin typeface="Book Antiqua" panose="02040602050305030304" pitchFamily="18" charset="0"/>
              </a:rPr>
              <a:t>5 to 19% access to modern cooking fuels (except China)</a:t>
            </a:r>
          </a:p>
          <a:p>
            <a:pPr lvl="2"/>
            <a:r>
              <a:rPr lang="en-US" dirty="0" smtClean="0">
                <a:latin typeface="Book Antiqua" panose="02040602050305030304" pitchFamily="18" charset="0"/>
              </a:rPr>
              <a:t>19 to 98%* access to electricity (* for China)</a:t>
            </a:r>
          </a:p>
          <a:p>
            <a:pPr lvl="1"/>
            <a:r>
              <a:rPr lang="en-US" dirty="0" smtClean="0">
                <a:latin typeface="Book Antiqua" panose="02040602050305030304" pitchFamily="18" charset="0"/>
              </a:rPr>
              <a:t>High dependence on traditional biomass</a:t>
            </a:r>
          </a:p>
          <a:p>
            <a:pPr lvl="1"/>
            <a:r>
              <a:rPr lang="en-US" dirty="0" smtClean="0">
                <a:latin typeface="Book Antiqua" panose="02040602050305030304" pitchFamily="18" charset="0"/>
              </a:rPr>
              <a:t>Ample, under-utilized renewable energy potential</a:t>
            </a:r>
          </a:p>
        </p:txBody>
      </p:sp>
    </p:spTree>
    <p:extLst>
      <p:ext uri="{BB962C8B-B14F-4D97-AF65-F5344CB8AC3E}">
        <p14:creationId xmlns:p14="http://schemas.microsoft.com/office/powerpoint/2010/main" val="2783361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1900AC"/>
                </a:solidFill>
                <a:effectLst/>
                <a:latin typeface="Book Antiqua" panose="02040602050305030304" pitchFamily="18" charset="0"/>
              </a:rPr>
              <a:t>Project Basics (3)</a:t>
            </a:r>
            <a:endParaRPr lang="en-US" sz="2800" dirty="0">
              <a:solidFill>
                <a:srgbClr val="1900AC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Book Antiqua" panose="02040602050305030304" pitchFamily="18" charset="0"/>
              </a:rPr>
              <a:t>Target groups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en-US" dirty="0" smtClean="0">
                <a:latin typeface="Book Antiqua" panose="02040602050305030304" pitchFamily="18" charset="0"/>
              </a:rPr>
              <a:t>Poor rural agricultural communities who need energy services for households and productivity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en-US" dirty="0" smtClean="0">
                <a:latin typeface="Book Antiqua" panose="02040602050305030304" pitchFamily="18" charset="0"/>
              </a:rPr>
              <a:t>Private sector, NGOs and women’s organizations that are working in the area of renewable energy for development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en-US" dirty="0" smtClean="0">
                <a:latin typeface="Book Antiqua" panose="02040602050305030304" pitchFamily="18" charset="0"/>
              </a:rPr>
              <a:t>Policy- and decision-makers at local and national levels who are responsible for energy and rural development policies</a:t>
            </a:r>
            <a:endParaRPr lang="en-US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956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effectLst/>
                <a:latin typeface="Book Antiqua" panose="02040602050305030304" pitchFamily="18" charset="0"/>
              </a:rPr>
              <a:t>Myanmar’s </a:t>
            </a:r>
            <a:r>
              <a:rPr lang="en-US" sz="2800" dirty="0">
                <a:solidFill>
                  <a:schemeClr val="accent1"/>
                </a:solidFill>
                <a:effectLst/>
                <a:latin typeface="Book Antiqua" panose="02040602050305030304" pitchFamily="18" charset="0"/>
              </a:rPr>
              <a:t>E</a:t>
            </a:r>
            <a:r>
              <a:rPr lang="en-US" sz="2800" dirty="0" smtClean="0">
                <a:solidFill>
                  <a:schemeClr val="accent1"/>
                </a:solidFill>
                <a:effectLst/>
                <a:latin typeface="Book Antiqua" panose="02040602050305030304" pitchFamily="18" charset="0"/>
              </a:rPr>
              <a:t>nergy </a:t>
            </a:r>
            <a:r>
              <a:rPr lang="en-US" sz="2800" dirty="0">
                <a:solidFill>
                  <a:schemeClr val="accent1"/>
                </a:solidFill>
                <a:effectLst/>
                <a:latin typeface="Book Antiqua" panose="02040602050305030304" pitchFamily="18" charset="0"/>
              </a:rPr>
              <a:t>R</a:t>
            </a:r>
            <a:r>
              <a:rPr lang="en-US" sz="2800" dirty="0" smtClean="0">
                <a:solidFill>
                  <a:schemeClr val="accent1"/>
                </a:solidFill>
                <a:effectLst/>
                <a:latin typeface="Book Antiqua" panose="02040602050305030304" pitchFamily="18" charset="0"/>
              </a:rPr>
              <a:t>esources</a:t>
            </a:r>
            <a:endParaRPr lang="en-US" sz="2800" dirty="0">
              <a:solidFill>
                <a:schemeClr val="accent1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348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1900AC"/>
                </a:solidFill>
                <a:latin typeface="Book Antiqua" panose="02040602050305030304" pitchFamily="18" charset="0"/>
              </a:rPr>
              <a:t>Rich in energy resources</a:t>
            </a:r>
          </a:p>
          <a:p>
            <a:pPr lvl="1"/>
            <a:r>
              <a:rPr lang="en-US" b="1" dirty="0" smtClean="0">
                <a:latin typeface="Book Antiqua" panose="02040602050305030304" pitchFamily="18" charset="0"/>
              </a:rPr>
              <a:t>Natural gas: reserves of 7.8 trillion f³ (</a:t>
            </a:r>
            <a:r>
              <a:rPr lang="en-US" b="1" dirty="0">
                <a:latin typeface="Book Antiqua" panose="02040602050305030304" pitchFamily="18" charset="0"/>
              </a:rPr>
              <a:t>0.2 trillion </a:t>
            </a:r>
            <a:r>
              <a:rPr lang="en-US" b="1" dirty="0" smtClean="0">
                <a:latin typeface="Book Antiqua" panose="02040602050305030304" pitchFamily="18" charset="0"/>
              </a:rPr>
              <a:t>m³)</a:t>
            </a:r>
          </a:p>
          <a:p>
            <a:pPr lvl="1"/>
            <a:r>
              <a:rPr lang="en-US" b="1" dirty="0" smtClean="0">
                <a:latin typeface="Book Antiqua" panose="02040602050305030304" pitchFamily="18" charset="0"/>
              </a:rPr>
              <a:t>Oil: 51,000 barrels/day of petroleum products in 2011</a:t>
            </a:r>
          </a:p>
          <a:p>
            <a:pPr lvl="1"/>
            <a:r>
              <a:rPr lang="en-US" b="1" dirty="0" smtClean="0">
                <a:latin typeface="Book Antiqua" panose="02040602050305030304" pitchFamily="18" charset="0"/>
              </a:rPr>
              <a:t>Coal: about 490 million tons of reserves, production rising</a:t>
            </a:r>
          </a:p>
          <a:p>
            <a:pPr lvl="1"/>
            <a:r>
              <a:rPr lang="en-US" b="1" dirty="0" smtClean="0">
                <a:latin typeface="Book Antiqua" panose="02040602050305030304" pitchFamily="18" charset="0"/>
              </a:rPr>
              <a:t>Renewables: High potential in solar, hydro, biomass, wind and geothermal</a:t>
            </a:r>
          </a:p>
          <a:p>
            <a:pPr lvl="1"/>
            <a:r>
              <a:rPr lang="en-US" b="1" dirty="0" smtClean="0">
                <a:latin typeface="Book Antiqua" panose="02040602050305030304" pitchFamily="18" charset="0"/>
              </a:rPr>
              <a:t>Only hydro commercially exploited with an additional 300 projects identified, total potential capacity 46,331 MW</a:t>
            </a:r>
          </a:p>
          <a:p>
            <a:pPr lvl="1"/>
            <a:endParaRPr lang="en-US" b="1" dirty="0" smtClean="0">
              <a:latin typeface="Book Antiqua" panose="02040602050305030304" pitchFamily="18" charset="0"/>
            </a:endParaRPr>
          </a:p>
          <a:p>
            <a:r>
              <a:rPr lang="en-US" sz="2400" b="1" dirty="0" smtClean="0">
                <a:solidFill>
                  <a:srgbClr val="1900AC"/>
                </a:solidFill>
                <a:latin typeface="Book Antiqua" panose="02040602050305030304" pitchFamily="18" charset="0"/>
              </a:rPr>
              <a:t>Energy dominates foreign investments</a:t>
            </a:r>
          </a:p>
          <a:p>
            <a:pPr lvl="1"/>
            <a:r>
              <a:rPr lang="en-US" b="1" dirty="0" smtClean="0">
                <a:latin typeface="Book Antiqua" panose="02040602050305030304" pitchFamily="18" charset="0"/>
              </a:rPr>
              <a:t>In 2010, 42% in oil and gas, 35% in power</a:t>
            </a:r>
          </a:p>
        </p:txBody>
      </p:sp>
    </p:spTree>
    <p:extLst>
      <p:ext uri="{BB962C8B-B14F-4D97-AF65-F5344CB8AC3E}">
        <p14:creationId xmlns:p14="http://schemas.microsoft.com/office/powerpoint/2010/main" val="25329158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7421</TotalTime>
  <Words>737</Words>
  <Application>Microsoft Office PowerPoint</Application>
  <PresentationFormat>On-screen Show (4:3)</PresentationFormat>
  <Paragraphs>113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PowerPoint Presentation</vt:lpstr>
      <vt:lpstr>PowerPoint Presentation</vt:lpstr>
      <vt:lpstr>Energy access challenges</vt:lpstr>
      <vt:lpstr>PowerPoint Presentation</vt:lpstr>
      <vt:lpstr>Energy and development</vt:lpstr>
      <vt:lpstr>ESCAP Project Basics (1)</vt:lpstr>
      <vt:lpstr>Project Basics (2)</vt:lpstr>
      <vt:lpstr>Project Basics (3)</vt:lpstr>
      <vt:lpstr>Myanmar’s Energy Resources</vt:lpstr>
      <vt:lpstr>Energy Access in Myanmar</vt:lpstr>
      <vt:lpstr>Government decision-makers</vt:lpstr>
      <vt:lpstr>Value of this project</vt:lpstr>
      <vt:lpstr>Key Activities</vt:lpstr>
      <vt:lpstr>Thanks for the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Hongpeng Liu</dc:creator>
  <cp:lastModifiedBy>Hongpeng Liu</cp:lastModifiedBy>
  <cp:revision>551</cp:revision>
  <dcterms:created xsi:type="dcterms:W3CDTF">2008-04-24T10:40:04Z</dcterms:created>
  <dcterms:modified xsi:type="dcterms:W3CDTF">2015-01-27T16:05:03Z</dcterms:modified>
</cp:coreProperties>
</file>